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8"/>
  </p:notesMasterIdLst>
  <p:handoutMasterIdLst>
    <p:handoutMasterId r:id="rId29"/>
  </p:handoutMasterIdLst>
  <p:sldIdLst>
    <p:sldId id="256" r:id="rId6"/>
    <p:sldId id="1632" r:id="rId7"/>
    <p:sldId id="1618" r:id="rId8"/>
    <p:sldId id="1797" r:id="rId9"/>
    <p:sldId id="1498" r:id="rId10"/>
    <p:sldId id="1497" r:id="rId11"/>
    <p:sldId id="1501" r:id="rId12"/>
    <p:sldId id="1499" r:id="rId13"/>
    <p:sldId id="1509" r:id="rId14"/>
    <p:sldId id="1676" r:id="rId15"/>
    <p:sldId id="1803" r:id="rId16"/>
    <p:sldId id="1804" r:id="rId17"/>
    <p:sldId id="1673" r:id="rId18"/>
    <p:sldId id="1795" r:id="rId19"/>
    <p:sldId id="1796" r:id="rId20"/>
    <p:sldId id="1799" r:id="rId21"/>
    <p:sldId id="1798" r:id="rId22"/>
    <p:sldId id="1802" r:id="rId23"/>
    <p:sldId id="1800" r:id="rId24"/>
    <p:sldId id="1805" r:id="rId25"/>
    <p:sldId id="1801" r:id="rId26"/>
    <p:sldId id="161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1632"/>
            <p14:sldId id="1618"/>
            <p14:sldId id="1797"/>
            <p14:sldId id="1498"/>
            <p14:sldId id="1497"/>
            <p14:sldId id="1501"/>
            <p14:sldId id="1499"/>
            <p14:sldId id="1509"/>
            <p14:sldId id="1676"/>
            <p14:sldId id="1803"/>
            <p14:sldId id="1804"/>
            <p14:sldId id="1673"/>
            <p14:sldId id="1795"/>
            <p14:sldId id="1796"/>
            <p14:sldId id="1799"/>
            <p14:sldId id="1798"/>
            <p14:sldId id="1802"/>
            <p14:sldId id="1800"/>
            <p14:sldId id="1805"/>
            <p14:sldId id="1801"/>
            <p14:sldId id="161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14C"/>
    <a:srgbClr val="C55A11"/>
    <a:srgbClr val="9DC3E6"/>
    <a:srgbClr val="5B9BD5"/>
    <a:srgbClr val="F2F2F2"/>
    <a:srgbClr val="7F6000"/>
    <a:srgbClr val="BF9000"/>
    <a:srgbClr val="548235"/>
    <a:srgbClr val="A9D18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7" autoAdjust="0"/>
    <p:restoredTop sz="97823" autoAdjust="0"/>
  </p:normalViewPr>
  <p:slideViewPr>
    <p:cSldViewPr snapToGrid="0" snapToObjects="1">
      <p:cViewPr varScale="1">
        <p:scale>
          <a:sx n="121" d="100"/>
          <a:sy n="121" d="100"/>
        </p:scale>
        <p:origin x="192" y="3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81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27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550036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1826505" y="6086530"/>
            <a:ext cx="279033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NLP-KI Seminar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noProof="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Robert Haase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@haesleinhuepf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April 11</a:t>
            </a:r>
            <a:r>
              <a:rPr lang="en-US" sz="1000" baseline="30000" noProof="0" dirty="0">
                <a:solidFill>
                  <a:schemeClr val="bg2"/>
                </a:solidFill>
              </a:rPr>
              <a:t>th</a:t>
            </a:r>
            <a:r>
              <a:rPr lang="en-US" sz="1000" baseline="0" noProof="0" dirty="0">
                <a:solidFill>
                  <a:schemeClr val="bg2"/>
                </a:solidFill>
              </a:rPr>
              <a:t> 2025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7699688" y="622181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7E9CC-0B56-D845-8F08-95D8DC7CD3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1" y="6077578"/>
            <a:ext cx="1816520" cy="760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A20171B-332B-3046-B607-37D179DE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22" y="6246727"/>
            <a:ext cx="1619251" cy="476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41FD19D-2546-974E-8FE0-F91C1D8B0F1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" y="6183931"/>
            <a:ext cx="1466279" cy="5970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2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biorxiv.org/content/10.1101/2024.04.19.590278v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4.19.590278v3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hyperlink" Target="https://github.com/haesleinhuepf/human-eval-bi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4.19.590278v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4.19.590278v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4.19.590278v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4.19.590278v3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/tree/main/test_cas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sleinhuepf/human-eval-bia/tree/main?tab=readme-ov-file#our-modifications-compared-to-humaneva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0337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thub.com/haesleinhuepf/human-eval-bia" TargetMode="External"/><Relationship Id="rId4" Type="http://schemas.openxmlformats.org/officeDocument/2006/relationships/hyperlink" Target="https://www.biorxiv.org/content/10.1101/2024.04.19.590278v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0337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esleinhuepf/human-eval-bi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haesleinhuepf/human-eval-bia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biorxiv.org/content/10.1101/2024.04.19.590278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github.com/haesleinhuepf/human-eval-bia" TargetMode="External"/><Relationship Id="rId4" Type="http://schemas.openxmlformats.org/officeDocument/2006/relationships/hyperlink" Target="https://www.biorxiv.org/content/10.1101/2024.04.19.590278v1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rxiv.org/content/10.1101/2024.04.19.590278v1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hyperlink" Target="https://www.ebi.ac.uk/bioimage-archive/galleries/S-BIAD634-ai.html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github.com/haesleinhuepf/human-eval-bi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1221FD6-08D6-3F40-ACE8-C0B9BADE7F5D}"/>
              </a:ext>
            </a:extLst>
          </p:cNvPr>
          <p:cNvSpPr txBox="1">
            <a:spLocks/>
          </p:cNvSpPr>
          <p:nvPr/>
        </p:nvSpPr>
        <p:spPr>
          <a:xfrm>
            <a:off x="453140" y="2670372"/>
            <a:ext cx="11592189" cy="331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6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Benchmarking Large Language Models for Bio-Image Analysis Code Generation</a:t>
            </a:r>
          </a:p>
          <a:p>
            <a:r>
              <a:rPr lang="en-US" sz="2800" b="0" i="0" dirty="0">
                <a:solidFill>
                  <a:srgbClr val="22B14C"/>
                </a:solidFill>
                <a:effectLst/>
                <a:latin typeface="GillSansRegular"/>
              </a:rPr>
              <a:t>Robert Haase, Christian Tischer, Jean-Karim </a:t>
            </a:r>
            <a:r>
              <a:rPr lang="en-US" sz="2800" b="0" i="0" dirty="0" err="1">
                <a:solidFill>
                  <a:srgbClr val="22B14C"/>
                </a:solidFill>
                <a:effectLst/>
                <a:latin typeface="GillSansRegular"/>
              </a:rPr>
              <a:t>Hériché</a:t>
            </a:r>
            <a:r>
              <a:rPr lang="en-US" sz="2800" b="0" i="0" dirty="0">
                <a:solidFill>
                  <a:srgbClr val="22B14C"/>
                </a:solidFill>
                <a:effectLst/>
                <a:latin typeface="GillSansRegular"/>
              </a:rPr>
              <a:t>, Nico Scherf</a:t>
            </a:r>
          </a:p>
          <a:p>
            <a:r>
              <a:rPr lang="en-US" sz="20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https://www.biorxiv.org/content/10.1101/2024.04.19.590278v3</a:t>
            </a:r>
            <a:r>
              <a:rPr lang="en-US" sz="20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</a:p>
          <a:p>
            <a:endParaRPr lang="en-US" sz="540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36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18" name="Grafik 7">
            <a:extLst>
              <a:ext uri="{FF2B5EF4-FFF2-40B4-BE49-F238E27FC236}">
                <a16:creationId xmlns:a16="http://schemas.microsoft.com/office/drawing/2014/main" id="{2F771CAA-1E83-FD55-5C27-CC011F61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7" b="13875"/>
          <a:stretch/>
        </p:blipFill>
        <p:spPr>
          <a:xfrm>
            <a:off x="4031205" y="6121300"/>
            <a:ext cx="1640063" cy="682272"/>
          </a:xfrm>
          <a:prstGeom prst="rect">
            <a:avLst/>
          </a:prstGeom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AFB01F5B-381D-7B26-B749-CCFD0509E2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"/>
          <a:stretch/>
        </p:blipFill>
        <p:spPr>
          <a:xfrm>
            <a:off x="5494754" y="6108600"/>
            <a:ext cx="497234" cy="682272"/>
          </a:xfrm>
          <a:prstGeom prst="rect">
            <a:avLst/>
          </a:prstGeom>
        </p:spPr>
      </p:pic>
      <p:pic>
        <p:nvPicPr>
          <p:cNvPr id="20" name="Grafik 10">
            <a:extLst>
              <a:ext uri="{FF2B5EF4-FFF2-40B4-BE49-F238E27FC236}">
                <a16:creationId xmlns:a16="http://schemas.microsoft.com/office/drawing/2014/main" id="{60EE3F23-6C94-E5EE-4EEF-3A9506F470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10" y="6277354"/>
            <a:ext cx="1901231" cy="49005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C73701-EC58-7CA2-98D6-9A2251CE0321}"/>
              </a:ext>
            </a:extLst>
          </p:cNvPr>
          <p:cNvCxnSpPr/>
          <p:nvPr/>
        </p:nvCxnSpPr>
        <p:spPr>
          <a:xfrm>
            <a:off x="8639251" y="6232550"/>
            <a:ext cx="0" cy="4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F0390C1-2DF9-F736-8A9D-ACB5B7C0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453140" y="361455"/>
            <a:ext cx="2646110" cy="1075932"/>
          </a:xfrm>
          <a:prstGeom prst="rect">
            <a:avLst/>
          </a:prstGeom>
          <a:ln w="0">
            <a:noFill/>
          </a:ln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46F38FD-E089-459C-A588-CDC447DB0251}"/>
              </a:ext>
            </a:extLst>
          </p:cNvPr>
          <p:cNvSpPr/>
          <p:nvPr/>
        </p:nvSpPr>
        <p:spPr>
          <a:xfrm>
            <a:off x="453140" y="1480349"/>
            <a:ext cx="2869742" cy="46688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ARTIFICIAL INTELLIGENCE</a:t>
            </a:r>
            <a:endParaRPr lang="en-US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148">
            <a:extLst>
              <a:ext uri="{FF2B5EF4-FFF2-40B4-BE49-F238E27FC236}">
                <a16:creationId xmlns:a16="http://schemas.microsoft.com/office/drawing/2014/main" id="{738C7F7C-0D2C-6A26-1088-493BE32B584B}"/>
              </a:ext>
            </a:extLst>
          </p:cNvPr>
          <p:cNvSpPr/>
          <p:nvPr/>
        </p:nvSpPr>
        <p:spPr>
          <a:xfrm>
            <a:off x="0" y="0"/>
            <a:ext cx="5252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9E3357-5189-5041-C338-061D3398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0" y="1424835"/>
            <a:ext cx="5496465" cy="458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77950-88A8-55B5-9127-8CC37A3A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8" y="371735"/>
            <a:ext cx="11386813" cy="81228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AFBD3-C881-B28F-C325-EF00B70E3D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77808"/>
          </a:xfrm>
        </p:spPr>
        <p:txBody>
          <a:bodyPr/>
          <a:lstStyle/>
          <a:p>
            <a:r>
              <a:rPr lang="en-US" dirty="0"/>
              <a:t>Summary: 57 use-cases (yet), </a:t>
            </a:r>
            <a:r>
              <a:rPr lang="en-US" dirty="0">
                <a:solidFill>
                  <a:srgbClr val="51B02F"/>
                </a:solidFill>
              </a:rPr>
              <a:t>26</a:t>
            </a:r>
            <a:r>
              <a:rPr lang="en-US" dirty="0"/>
              <a:t> LLMs (yet), n=10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02BCF-C80E-8551-493C-3837C91AB1DF}"/>
              </a:ext>
            </a:extLst>
          </p:cNvPr>
          <p:cNvSpPr txBox="1"/>
          <p:nvPr/>
        </p:nvSpPr>
        <p:spPr>
          <a:xfrm>
            <a:off x="3698037" y="6240918"/>
            <a:ext cx="46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https://www.biorxiv.org/content/10.1101/2024.04.19.590278v3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https://github.com/haesleinhuepf/human-eval-bia/</a:t>
            </a:r>
            <a:r>
              <a:rPr lang="en-US" sz="1200" dirty="0"/>
              <a:t>   </a:t>
            </a:r>
          </a:p>
        </p:txBody>
      </p:sp>
      <p:pic>
        <p:nvPicPr>
          <p:cNvPr id="1028" name="Picture 4" descr="Figure 2.">
            <a:extLst>
              <a:ext uri="{FF2B5EF4-FFF2-40B4-BE49-F238E27FC236}">
                <a16:creationId xmlns:a16="http://schemas.microsoft.com/office/drawing/2014/main" id="{ED6CF21A-643B-84E6-9A92-6B2DFB34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5" y="1610032"/>
            <a:ext cx="5103022" cy="42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8CDBE90-426D-3419-24A9-3AC7C00A243F}"/>
              </a:ext>
            </a:extLst>
          </p:cNvPr>
          <p:cNvSpPr/>
          <p:nvPr/>
        </p:nvSpPr>
        <p:spPr>
          <a:xfrm>
            <a:off x="5463540" y="2103120"/>
            <a:ext cx="1452625" cy="678180"/>
          </a:xfrm>
          <a:prstGeom prst="wedgeRectCallout">
            <a:avLst>
              <a:gd name="adj1" fmla="val -63323"/>
              <a:gd name="adj2" fmla="val 2092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Preprint</a:t>
            </a:r>
            <a:endParaRPr lang="LID4096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7083AC5-7605-0797-8E19-EB20806066E5}"/>
              </a:ext>
            </a:extLst>
          </p:cNvPr>
          <p:cNvSpPr/>
          <p:nvPr/>
        </p:nvSpPr>
        <p:spPr>
          <a:xfrm>
            <a:off x="5463539" y="3273190"/>
            <a:ext cx="1452625" cy="678180"/>
          </a:xfrm>
          <a:prstGeom prst="wedgeRectCallout">
            <a:avLst>
              <a:gd name="adj1" fmla="val 58377"/>
              <a:gd name="adj2" fmla="val -31882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Github</a:t>
            </a:r>
            <a:r>
              <a:rPr lang="en-GB" dirty="0"/>
              <a:t> repository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32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CB34-A796-2CD9-C804-F7E48804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2791037D-6027-59D3-DF53-E3850E843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67"/>
          <a:stretch/>
        </p:blipFill>
        <p:spPr bwMode="auto">
          <a:xfrm>
            <a:off x="1511652" y="1810350"/>
            <a:ext cx="11449075" cy="168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B893E08-E373-024A-FC60-A20B4EDA5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1" b="-2"/>
          <a:stretch/>
        </p:blipFill>
        <p:spPr bwMode="auto">
          <a:xfrm>
            <a:off x="1511652" y="3588723"/>
            <a:ext cx="11449074" cy="217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2482F-7A66-6390-95D3-91C4D653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8" y="371735"/>
            <a:ext cx="11386813" cy="812280"/>
          </a:xfrm>
        </p:spPr>
        <p:txBody>
          <a:bodyPr>
            <a:normAutofit/>
          </a:bodyPr>
          <a:lstStyle/>
          <a:p>
            <a:r>
              <a:rPr lang="en-US" sz="4000" dirty="0"/>
              <a:t>Results in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A330-3C21-3462-9C0B-F8DBC78EA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77808"/>
          </a:xfrm>
        </p:spPr>
        <p:txBody>
          <a:bodyPr/>
          <a:lstStyle/>
          <a:p>
            <a:r>
              <a:rPr lang="en-US" dirty="0"/>
              <a:t>Summary: 57 use-cases (yet), </a:t>
            </a:r>
            <a:r>
              <a:rPr lang="en-US" dirty="0">
                <a:solidFill>
                  <a:srgbClr val="51B02F"/>
                </a:solidFill>
              </a:rPr>
              <a:t>26</a:t>
            </a:r>
            <a:r>
              <a:rPr lang="en-US" dirty="0"/>
              <a:t> LLMs (yet), n=10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69F38-CAFA-B215-0E83-4A5052C52DD6}"/>
              </a:ext>
            </a:extLst>
          </p:cNvPr>
          <p:cNvSpPr txBox="1"/>
          <p:nvPr/>
        </p:nvSpPr>
        <p:spPr>
          <a:xfrm>
            <a:off x="3698037" y="6240918"/>
            <a:ext cx="46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https://www.biorxiv.org/content/10.1101/2024.04.19.590278v3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https://github.com/haesleinhuepf/human-eval-bia/</a:t>
            </a:r>
            <a:r>
              <a:rPr lang="en-US" sz="1200" dirty="0"/>
              <a:t>  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69B7DDD-D349-1ABD-F776-C0730EE5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7" y="1575438"/>
            <a:ext cx="3417506" cy="44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1637FE-3F5B-8892-FB56-81A66AA87B80}"/>
              </a:ext>
            </a:extLst>
          </p:cNvPr>
          <p:cNvCxnSpPr>
            <a:cxnSpLocks/>
          </p:cNvCxnSpPr>
          <p:nvPr/>
        </p:nvCxnSpPr>
        <p:spPr>
          <a:xfrm>
            <a:off x="3312160" y="1617830"/>
            <a:ext cx="2235200" cy="33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ECAF72-8CAE-098F-3C30-5F556338CFF4}"/>
              </a:ext>
            </a:extLst>
          </p:cNvPr>
          <p:cNvCxnSpPr>
            <a:cxnSpLocks/>
          </p:cNvCxnSpPr>
          <p:nvPr/>
        </p:nvCxnSpPr>
        <p:spPr>
          <a:xfrm>
            <a:off x="3281680" y="2075180"/>
            <a:ext cx="2265680" cy="141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2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E984C-184D-B07F-D167-8B29024B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05D506FA-89A1-2ABF-4C82-A226EB1A0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29" b="14921"/>
          <a:stretch/>
        </p:blipFill>
        <p:spPr bwMode="auto">
          <a:xfrm>
            <a:off x="1511651" y="1617830"/>
            <a:ext cx="11449075" cy="19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8AB3A5C-F5AA-1A64-3218-6CE95158E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1" b="-2"/>
          <a:stretch/>
        </p:blipFill>
        <p:spPr bwMode="auto">
          <a:xfrm>
            <a:off x="1511651" y="3713033"/>
            <a:ext cx="11449074" cy="217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DA352-F0B5-3B47-4A76-89313A06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8" y="371735"/>
            <a:ext cx="11386813" cy="812280"/>
          </a:xfrm>
        </p:spPr>
        <p:txBody>
          <a:bodyPr>
            <a:normAutofit/>
          </a:bodyPr>
          <a:lstStyle/>
          <a:p>
            <a:r>
              <a:rPr lang="en-US" sz="4000" dirty="0"/>
              <a:t>Results in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D893-DFB2-9830-BC5F-590EC1FED1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77808"/>
          </a:xfrm>
        </p:spPr>
        <p:txBody>
          <a:bodyPr/>
          <a:lstStyle/>
          <a:p>
            <a:r>
              <a:rPr lang="en-US" dirty="0"/>
              <a:t>Summary: 57 use-cases (yet), </a:t>
            </a:r>
            <a:r>
              <a:rPr lang="en-US" dirty="0">
                <a:solidFill>
                  <a:srgbClr val="51B02F"/>
                </a:solidFill>
              </a:rPr>
              <a:t>26</a:t>
            </a:r>
            <a:r>
              <a:rPr lang="en-US" dirty="0"/>
              <a:t> LLMs (yet), n=10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89770-A8E5-A283-01FB-0C1D767D00D3}"/>
              </a:ext>
            </a:extLst>
          </p:cNvPr>
          <p:cNvSpPr txBox="1"/>
          <p:nvPr/>
        </p:nvSpPr>
        <p:spPr>
          <a:xfrm>
            <a:off x="3698037" y="6240918"/>
            <a:ext cx="46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https://www.biorxiv.org/content/10.1101/2024.04.19.590278v3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https://github.com/haesleinhuepf/human-eval-bia/</a:t>
            </a:r>
            <a:r>
              <a:rPr lang="en-US" sz="1200" dirty="0"/>
              <a:t>  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6B903CD-C781-15BA-B450-57215380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7" y="1575438"/>
            <a:ext cx="3417506" cy="44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EF83F-B157-24E3-EB69-BD26514FB4E4}"/>
              </a:ext>
            </a:extLst>
          </p:cNvPr>
          <p:cNvCxnSpPr>
            <a:cxnSpLocks/>
          </p:cNvCxnSpPr>
          <p:nvPr/>
        </p:nvCxnSpPr>
        <p:spPr>
          <a:xfrm flipV="1">
            <a:off x="3281680" y="1617830"/>
            <a:ext cx="2265680" cy="309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854D5B-E808-BEFE-1236-2D5C2E5F0620}"/>
              </a:ext>
            </a:extLst>
          </p:cNvPr>
          <p:cNvCxnSpPr>
            <a:cxnSpLocks/>
          </p:cNvCxnSpPr>
          <p:nvPr/>
        </p:nvCxnSpPr>
        <p:spPr>
          <a:xfrm flipV="1">
            <a:off x="3281680" y="3616890"/>
            <a:ext cx="2265680" cy="173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1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1DFF-DA06-8658-3DE8-45512B21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371735"/>
            <a:ext cx="10874773" cy="812280"/>
          </a:xfrm>
        </p:spPr>
        <p:txBody>
          <a:bodyPr>
            <a:noAutofit/>
          </a:bodyPr>
          <a:lstStyle/>
          <a:p>
            <a:r>
              <a:rPr lang="en-US" dirty="0"/>
              <a:t>Results in even more detail</a:t>
            </a:r>
            <a:endParaRPr lang="en-US" sz="4000" dirty="0"/>
          </a:p>
        </p:txBody>
      </p:sp>
      <p:pic>
        <p:nvPicPr>
          <p:cNvPr id="5" name="Content Placeholder 4" descr="A blue and white chart&#10;&#10;Description automatically generated">
            <a:extLst>
              <a:ext uri="{FF2B5EF4-FFF2-40B4-BE49-F238E27FC236}">
                <a16:creationId xmlns:a16="http://schemas.microsoft.com/office/drawing/2014/main" id="{2280A229-D88A-0767-9E97-E4F0FE9C4A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0" r="8793"/>
          <a:stretch/>
        </p:blipFill>
        <p:spPr>
          <a:xfrm rot="5400000">
            <a:off x="2118155" y="-144347"/>
            <a:ext cx="3828754" cy="77726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44628-C7B4-DD3C-5F95-6F945631C480}"/>
              </a:ext>
            </a:extLst>
          </p:cNvPr>
          <p:cNvSpPr txBox="1"/>
          <p:nvPr/>
        </p:nvSpPr>
        <p:spPr>
          <a:xfrm>
            <a:off x="8003818" y="1944846"/>
            <a:ext cx="18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gpt</a:t>
            </a:r>
            <a:r>
              <a:rPr lang="de-DE" dirty="0"/>
              <a:t> 4o</a:t>
            </a:r>
          </a:p>
          <a:p>
            <a:pPr algn="ctr"/>
            <a:r>
              <a:rPr lang="de-DE" dirty="0"/>
              <a:t>(August 2024)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F2AB5-3BCC-2976-EAD4-FAD124F5DD58}"/>
              </a:ext>
            </a:extLst>
          </p:cNvPr>
          <p:cNvSpPr txBox="1"/>
          <p:nvPr/>
        </p:nvSpPr>
        <p:spPr>
          <a:xfrm>
            <a:off x="8003818" y="2888521"/>
            <a:ext cx="18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gpt</a:t>
            </a:r>
            <a:r>
              <a:rPr lang="de-DE" dirty="0"/>
              <a:t> 4o</a:t>
            </a:r>
          </a:p>
          <a:p>
            <a:pPr algn="ctr"/>
            <a:r>
              <a:rPr lang="de-DE" dirty="0"/>
              <a:t>(May 2024)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41350-BF61-C335-62A5-1A097B48BA87}"/>
              </a:ext>
            </a:extLst>
          </p:cNvPr>
          <p:cNvSpPr txBox="1"/>
          <p:nvPr/>
        </p:nvSpPr>
        <p:spPr>
          <a:xfrm>
            <a:off x="8003818" y="3853254"/>
            <a:ext cx="18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gpt</a:t>
            </a:r>
            <a:r>
              <a:rPr lang="de-DE" dirty="0"/>
              <a:t> 4turbo</a:t>
            </a:r>
          </a:p>
          <a:p>
            <a:pPr algn="ctr"/>
            <a:r>
              <a:rPr lang="de-DE" dirty="0"/>
              <a:t>(April 2024)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62099-C0E5-6B2C-290A-014EFE9F4C0C}"/>
              </a:ext>
            </a:extLst>
          </p:cNvPr>
          <p:cNvSpPr txBox="1"/>
          <p:nvPr/>
        </p:nvSpPr>
        <p:spPr>
          <a:xfrm>
            <a:off x="7890529" y="4808458"/>
            <a:ext cx="21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gpt</a:t>
            </a:r>
            <a:r>
              <a:rPr lang="de-DE" dirty="0"/>
              <a:t> 4preview</a:t>
            </a:r>
          </a:p>
          <a:p>
            <a:pPr algn="ctr"/>
            <a:r>
              <a:rPr lang="de-DE" dirty="0"/>
              <a:t>(November 2023)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DB72C-CD41-9C84-7F0A-45BE54D4CEDE}"/>
              </a:ext>
            </a:extLst>
          </p:cNvPr>
          <p:cNvSpPr txBox="1"/>
          <p:nvPr/>
        </p:nvSpPr>
        <p:spPr>
          <a:xfrm>
            <a:off x="9982319" y="1952311"/>
            <a:ext cx="18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53%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89B86-D61C-F5CF-36CD-608DC6544873}"/>
              </a:ext>
            </a:extLst>
          </p:cNvPr>
          <p:cNvSpPr txBox="1"/>
          <p:nvPr/>
        </p:nvSpPr>
        <p:spPr>
          <a:xfrm>
            <a:off x="9982319" y="2926764"/>
            <a:ext cx="18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51%</a:t>
            </a:r>
            <a:endParaRPr 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BAEE7-A942-F162-BE64-0930AC3405FF}"/>
              </a:ext>
            </a:extLst>
          </p:cNvPr>
          <p:cNvSpPr txBox="1"/>
          <p:nvPr/>
        </p:nvSpPr>
        <p:spPr>
          <a:xfrm>
            <a:off x="9982319" y="3836545"/>
            <a:ext cx="18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47%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C0CAB-C777-410B-0D37-02A543A76E83}"/>
              </a:ext>
            </a:extLst>
          </p:cNvPr>
          <p:cNvSpPr txBox="1"/>
          <p:nvPr/>
        </p:nvSpPr>
        <p:spPr>
          <a:xfrm>
            <a:off x="9982319" y="4791772"/>
            <a:ext cx="18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46%</a:t>
            </a:r>
            <a:endParaRPr lang="en-US" sz="4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6C0B15C-DA5F-22C3-C8A9-3CDC9093C778}"/>
              </a:ext>
            </a:extLst>
          </p:cNvPr>
          <p:cNvSpPr txBox="1">
            <a:spLocks/>
          </p:cNvSpPr>
          <p:nvPr/>
        </p:nvSpPr>
        <p:spPr>
          <a:xfrm>
            <a:off x="875566" y="1184015"/>
            <a:ext cx="10644901" cy="4778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Gpt4 improvement over 10 months: 7%</a:t>
            </a:r>
          </a:p>
          <a:p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D1B083B-0B3F-E55F-B177-050AA6FA7235}"/>
              </a:ext>
            </a:extLst>
          </p:cNvPr>
          <p:cNvSpPr/>
          <p:nvPr/>
        </p:nvSpPr>
        <p:spPr>
          <a:xfrm>
            <a:off x="4602480" y="5920740"/>
            <a:ext cx="2667000" cy="807720"/>
          </a:xfrm>
          <a:prstGeom prst="wedgeRectCallou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Additional analysis, not online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951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BCBD-45DC-C882-2F34-964841ED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strengths and weaknesses of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BDE5-BE0D-22BF-265A-E5C73E1EC7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7866" y="1184015"/>
            <a:ext cx="3675599" cy="4550036"/>
          </a:xfrm>
        </p:spPr>
        <p:txBody>
          <a:bodyPr/>
          <a:lstStyle/>
          <a:p>
            <a:r>
              <a:rPr lang="en-GB" dirty="0"/>
              <a:t>Common error messages, e.g. for different versions of the </a:t>
            </a:r>
            <a:r>
              <a:rPr lang="en-GB" dirty="0" err="1">
                <a:solidFill>
                  <a:srgbClr val="4FAE2E"/>
                </a:solidFill>
              </a:rPr>
              <a:t>gemini</a:t>
            </a:r>
            <a:r>
              <a:rPr lang="en-GB" dirty="0"/>
              <a:t> model (Google)</a:t>
            </a:r>
            <a:endParaRPr lang="LID4096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8764D55-C8E3-C915-8C06-535B32BFC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65" y="1184015"/>
            <a:ext cx="6985038" cy="47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3A35A1-764E-F52C-BA0B-7B3CC0671494}"/>
              </a:ext>
            </a:extLst>
          </p:cNvPr>
          <p:cNvSpPr/>
          <p:nvPr/>
        </p:nvSpPr>
        <p:spPr>
          <a:xfrm>
            <a:off x="10006149" y="1234440"/>
            <a:ext cx="189411" cy="4624251"/>
          </a:xfrm>
          <a:prstGeom prst="rect">
            <a:avLst/>
          </a:prstGeom>
          <a:noFill/>
          <a:ln w="38100">
            <a:solidFill>
              <a:srgbClr val="4FA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E6F07B-9231-ADF1-CFBD-30B086B14264}"/>
              </a:ext>
            </a:extLst>
          </p:cNvPr>
          <p:cNvSpPr/>
          <p:nvPr/>
        </p:nvSpPr>
        <p:spPr>
          <a:xfrm>
            <a:off x="7781337" y="1234440"/>
            <a:ext cx="189411" cy="4624251"/>
          </a:xfrm>
          <a:prstGeom prst="rect">
            <a:avLst/>
          </a:prstGeom>
          <a:noFill/>
          <a:ln w="38100">
            <a:solidFill>
              <a:srgbClr val="4FA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9DACC6-C338-3865-A782-12B01F0B9D71}"/>
              </a:ext>
            </a:extLst>
          </p:cNvPr>
          <p:cNvCxnSpPr/>
          <p:nvPr/>
        </p:nvCxnSpPr>
        <p:spPr>
          <a:xfrm>
            <a:off x="5212080" y="2446020"/>
            <a:ext cx="5654040" cy="0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5B3F731-48F3-74FE-C92C-09BC48E74CC9}"/>
              </a:ext>
            </a:extLst>
          </p:cNvPr>
          <p:cNvSpPr/>
          <p:nvPr/>
        </p:nvSpPr>
        <p:spPr>
          <a:xfrm>
            <a:off x="3616960" y="2177040"/>
            <a:ext cx="1463023" cy="1051560"/>
          </a:xfrm>
          <a:prstGeom prst="wedgeRectCallout">
            <a:avLst>
              <a:gd name="adj1" fmla="val 58334"/>
              <a:gd name="adj2" fmla="val -24457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Missing import statements</a:t>
            </a:r>
            <a:endParaRPr lang="LID4096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4B583-AAE3-C982-A63B-6CAE7AF31753}"/>
              </a:ext>
            </a:extLst>
          </p:cNvPr>
          <p:cNvSpPr txBox="1"/>
          <p:nvPr/>
        </p:nvSpPr>
        <p:spPr>
          <a:xfrm>
            <a:off x="3698037" y="6240918"/>
            <a:ext cx="46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https://www.biorxiv.org/content/10.1101/2024.04.19.590278v3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https://github.com/haesleinhuepf/human-eval-bia/</a:t>
            </a:r>
            <a:r>
              <a:rPr lang="en-US" sz="12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949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EA30-DA8F-31BE-F611-E056DE9B0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ADEB69-BA39-A4AC-3387-0E85DD6DF57F}"/>
              </a:ext>
            </a:extLst>
          </p:cNvPr>
          <p:cNvGrpSpPr>
            <a:grpSpLocks noChangeAspect="1"/>
          </p:cNvGrpSpPr>
          <p:nvPr/>
        </p:nvGrpSpPr>
        <p:grpSpPr>
          <a:xfrm>
            <a:off x="4723580" y="1069517"/>
            <a:ext cx="6830435" cy="4989312"/>
            <a:chOff x="4723581" y="1069517"/>
            <a:chExt cx="5987236" cy="43733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1AE5FB-3194-BC67-B640-92E26B189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8" b="62394"/>
            <a:stretch/>
          </p:blipFill>
          <p:spPr bwMode="auto">
            <a:xfrm>
              <a:off x="4723581" y="1069517"/>
              <a:ext cx="598723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6A587E-F379-6335-C0A0-750106CA9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63" r="9728"/>
            <a:stretch/>
          </p:blipFill>
          <p:spPr bwMode="auto">
            <a:xfrm>
              <a:off x="4723581" y="3126729"/>
              <a:ext cx="5987236" cy="2316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21E4F3-87FA-EC6B-FCA3-249CE72A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strengths and weaknesses of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B27D2-255F-87D4-2FD5-0FAA1BB995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680" y="1184015"/>
            <a:ext cx="4317485" cy="45500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LLMs use different Python libraries than we Bio-image Analysts 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C000"/>
                </a:solidFill>
              </a:rPr>
              <a:t>What can we teach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FAE2E"/>
                </a:solidFill>
              </a:rPr>
              <a:t>What can we learn from this?</a:t>
            </a:r>
          </a:p>
          <a:p>
            <a:endParaRPr lang="LID4096" dirty="0"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FBFEA-1090-9254-B701-02D19692EB78}"/>
              </a:ext>
            </a:extLst>
          </p:cNvPr>
          <p:cNvSpPr/>
          <p:nvPr/>
        </p:nvSpPr>
        <p:spPr>
          <a:xfrm>
            <a:off x="5389756" y="1881797"/>
            <a:ext cx="6088565" cy="275064"/>
          </a:xfrm>
          <a:prstGeom prst="rect">
            <a:avLst/>
          </a:prstGeom>
          <a:noFill/>
          <a:ln w="38100">
            <a:solidFill>
              <a:srgbClr val="4FA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0D0C5-3ADA-9A08-B23B-0DA9DF61CFD6}"/>
              </a:ext>
            </a:extLst>
          </p:cNvPr>
          <p:cNvSpPr/>
          <p:nvPr/>
        </p:nvSpPr>
        <p:spPr>
          <a:xfrm>
            <a:off x="5389756" y="1129991"/>
            <a:ext cx="6088566" cy="275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6B29F38-A56A-A35E-446E-9E15BBC593F5}"/>
              </a:ext>
            </a:extLst>
          </p:cNvPr>
          <p:cNvSpPr/>
          <p:nvPr/>
        </p:nvSpPr>
        <p:spPr>
          <a:xfrm>
            <a:off x="4168140" y="5181600"/>
            <a:ext cx="1518796" cy="716280"/>
          </a:xfrm>
          <a:prstGeom prst="wedgeRectCallout">
            <a:avLst>
              <a:gd name="adj1" fmla="val 68874"/>
              <a:gd name="adj2" fmla="val -27500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Human reference</a:t>
            </a:r>
            <a:endParaRPr lang="LID4096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C95-878A-B1E8-9A45-1E794F6465AD}"/>
              </a:ext>
            </a:extLst>
          </p:cNvPr>
          <p:cNvSpPr/>
          <p:nvPr/>
        </p:nvSpPr>
        <p:spPr>
          <a:xfrm>
            <a:off x="5981701" y="1129990"/>
            <a:ext cx="205740" cy="422686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E6E17-E4BC-EDA8-DA3B-B23E30F9D3A8}"/>
              </a:ext>
            </a:extLst>
          </p:cNvPr>
          <p:cNvSpPr txBox="1"/>
          <p:nvPr/>
        </p:nvSpPr>
        <p:spPr>
          <a:xfrm>
            <a:off x="3698037" y="6240918"/>
            <a:ext cx="46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https://www.biorxiv.org/content/10.1101/2024.04.19.590278v3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https://github.com/haesleinhuepf/human-eval-bia/</a:t>
            </a:r>
            <a:r>
              <a:rPr lang="en-US" sz="12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8430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936B-4760-B39B-7421-B6B3AFF6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online resources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6CC4-D3DB-569B-948C-57489263DC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557324"/>
          </a:xfrm>
        </p:spPr>
        <p:txBody>
          <a:bodyPr/>
          <a:lstStyle/>
          <a:p>
            <a:r>
              <a:rPr lang="en-GB" dirty="0"/>
              <a:t>Step-by-step guide for running the benchmark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98363-9FB6-2AC8-7152-1E1D4A73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" y="1741339"/>
            <a:ext cx="5536973" cy="4161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1C148-8216-8BAC-E045-FAA2388D9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277" y="1741340"/>
            <a:ext cx="5536973" cy="41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F609-4D72-4A3C-FE07-9AB0EB7E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online resources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C193-7275-CB48-1C49-25738D48A0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set of use-cases online, open source</a:t>
            </a:r>
          </a:p>
          <a:p>
            <a:r>
              <a:rPr lang="en-GB" dirty="0"/>
              <a:t>Advantage: Reproducibility</a:t>
            </a:r>
          </a:p>
          <a:p>
            <a:r>
              <a:rPr lang="en-GB" dirty="0"/>
              <a:t>Disadvantage: Enables cheating in model training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77252-19F5-9BF8-6A7B-D45A6B65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646"/>
          <a:stretch/>
        </p:blipFill>
        <p:spPr>
          <a:xfrm>
            <a:off x="5851673" y="2688292"/>
            <a:ext cx="4718234" cy="3285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149B6-2C60-C7D0-0F67-1FAF53DF5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646"/>
          <a:stretch/>
        </p:blipFill>
        <p:spPr>
          <a:xfrm>
            <a:off x="875566" y="2688292"/>
            <a:ext cx="4718234" cy="328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EB879-0BBA-B47A-85F2-BF344E51C5D7}"/>
              </a:ext>
            </a:extLst>
          </p:cNvPr>
          <p:cNvSpPr txBox="1"/>
          <p:nvPr/>
        </p:nvSpPr>
        <p:spPr>
          <a:xfrm>
            <a:off x="2961640" y="6176999"/>
            <a:ext cx="5674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https://github.com/haesleinhuepf/human-eval-bia/tree/main/test_cases</a:t>
            </a:r>
            <a:r>
              <a:rPr lang="en-GB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1574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C9AC-037D-75EF-C913-B1D840E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HumanEval</a:t>
            </a:r>
            <a:r>
              <a:rPr lang="en-GB" dirty="0"/>
              <a:t> versus </a:t>
            </a:r>
            <a:r>
              <a:rPr lang="en-GB" dirty="0" err="1"/>
              <a:t>HumanEvalBIA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3702-D428-D782-8344-7B7F273FC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642816" cy="45500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HumanEval</a:t>
            </a:r>
            <a:r>
              <a:rPr lang="en-GB" dirty="0"/>
              <a:t> does not</a:t>
            </a:r>
          </a:p>
          <a:p>
            <a:pPr marL="738900" lvl="1" indent="-342900"/>
            <a:r>
              <a:rPr lang="en-GB" dirty="0"/>
              <a:t>work with image data</a:t>
            </a:r>
          </a:p>
          <a:p>
            <a:pPr marL="738900" lvl="1" indent="-342900"/>
            <a:r>
              <a:rPr lang="en-GB" dirty="0"/>
              <a:t>work with files</a:t>
            </a:r>
          </a:p>
          <a:p>
            <a:pPr marL="738900" lvl="1" indent="-342900"/>
            <a:r>
              <a:rPr lang="en-GB" dirty="0"/>
              <a:t>does not work on </a:t>
            </a:r>
            <a:br>
              <a:rPr lang="en-GB" dirty="0"/>
            </a:br>
            <a:r>
              <a:rPr lang="en-GB" dirty="0"/>
              <a:t>Windows</a:t>
            </a:r>
          </a:p>
          <a:p>
            <a:pPr marL="738900" lvl="1" indent="-342900"/>
            <a:r>
              <a:rPr lang="en-GB" dirty="0"/>
              <a:t>allow system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HumanEval</a:t>
            </a:r>
            <a:r>
              <a:rPr lang="en-GB" dirty="0"/>
              <a:t> authors did not publish </a:t>
            </a:r>
          </a:p>
          <a:p>
            <a:pPr marL="738900" lvl="1" indent="-342900"/>
            <a:r>
              <a:rPr lang="en-GB" dirty="0"/>
              <a:t>all test-cases (just a selection)</a:t>
            </a:r>
          </a:p>
          <a:p>
            <a:pPr marL="738900" lvl="1" indent="-342900"/>
            <a:r>
              <a:rPr lang="en-GB" dirty="0"/>
              <a:t>the code for creating the samples.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FD941-1F92-BDC6-BB87-DA00ACF7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82" y="1210310"/>
            <a:ext cx="5733973" cy="4733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01EC-A6F3-4C2B-C347-50D301FA021E}"/>
              </a:ext>
            </a:extLst>
          </p:cNvPr>
          <p:cNvSpPr txBox="1"/>
          <p:nvPr/>
        </p:nvSpPr>
        <p:spPr>
          <a:xfrm>
            <a:off x="3224293" y="6051339"/>
            <a:ext cx="51272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https://github.com/haesleinhuepf/human-eval-bia/tree/main?tab=readme-ov-file#our-modifications-compared-to-humaneval</a:t>
            </a:r>
            <a:r>
              <a:rPr lang="en-US" sz="1600" dirty="0"/>
              <a:t> 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19367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1FA3-2AFD-AC2F-FD58-178A2212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BB77-149D-936F-8322-F381D710E7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Benchmark only measures functional correctness of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Functional correctness in relation to executability would be interesting, too. -&gt; How often does code run, but produce wrong results?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Potential extensions:</a:t>
            </a:r>
          </a:p>
          <a:p>
            <a:pPr marL="738900" lvl="1" indent="-342900"/>
            <a:r>
              <a:rPr lang="en-GB" dirty="0"/>
              <a:t>Measure performance (speed, memory consumption)</a:t>
            </a:r>
          </a:p>
          <a:p>
            <a:pPr marL="738900" lvl="1" indent="-342900"/>
            <a:r>
              <a:rPr lang="en-GB" dirty="0"/>
              <a:t>Code quality</a:t>
            </a:r>
          </a:p>
        </p:txBody>
      </p:sp>
    </p:spTree>
    <p:extLst>
      <p:ext uri="{BB962C8B-B14F-4D97-AF65-F5344CB8AC3E}">
        <p14:creationId xmlns:p14="http://schemas.microsoft.com/office/powerpoint/2010/main" val="12073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F298-453F-E702-D382-7FA58148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4DA8-68C4-DD72-029A-4C2C703213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 the life-sciences,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many people need to write code for analysing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They may not have coding skills.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They use ChatGPT etc to generate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risk is that they use code that does wrong things.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Question:</a:t>
            </a:r>
            <a:r>
              <a:rPr lang="en-GB" dirty="0"/>
              <a:t> How good are large language models (LLMs) e.g. for code generation specifically to analyse microscopy image data?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58349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E484-0D91-0E22-F314-00F60E05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6534-1FA8-3869-C72F-79719961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6980-A545-870A-809F-A0C6FE625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57 test-cases are not many. (20 more in the making)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 test-cases written by a single person -&gt; introduces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benchmarks may become part of training data of future models; rendering the benchmark useless for benchmarking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4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9B7B-5D4D-CA12-2E5E-E47BAEF9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C283-196C-E4A3-99F5-7AAF565270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First benchmark of its kind in the bio-imaging / microscopy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Shows that commercial LLMs reach functional correctness of 50-60%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Open-weight LLMs achieve &lt; 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May be useful for developing better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78825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CD2D-9292-93F0-1237-83FDDDEF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D2A2-38FC-0983-5C0D-9C933C499B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714153"/>
          </a:xfrm>
        </p:spPr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441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4B38-20F3-C2CF-E828-97D6468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Code generation using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BE5B9-C712-239C-119C-D98210B976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Codex model (Chen et al 2021) was major milestone in the code generation context – it’s the predecessor of </a:t>
            </a:r>
            <a:r>
              <a:rPr lang="en-GB" dirty="0" err="1"/>
              <a:t>Github</a:t>
            </a:r>
            <a:r>
              <a:rPr lang="en-GB" dirty="0"/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Chen et al 2021 also delivered a common benchmark: </a:t>
            </a:r>
            <a:r>
              <a:rPr lang="en-GB" dirty="0" err="1"/>
              <a:t>HumanEval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00433-5256-2079-6D8E-50245F9D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8" r="16219" b="79633"/>
          <a:stretch/>
        </p:blipFill>
        <p:spPr>
          <a:xfrm>
            <a:off x="1180800" y="2454819"/>
            <a:ext cx="10454240" cy="2667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72024-CC20-55D5-80BE-D006F4C6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591"/>
          <a:stretch/>
        </p:blipFill>
        <p:spPr>
          <a:xfrm>
            <a:off x="1298794" y="5122425"/>
            <a:ext cx="8027211" cy="78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3F2F9-09B1-19C3-E133-BA068E436479}"/>
              </a:ext>
            </a:extLst>
          </p:cNvPr>
          <p:cNvSpPr txBox="1"/>
          <p:nvPr/>
        </p:nvSpPr>
        <p:spPr>
          <a:xfrm>
            <a:off x="3158610" y="6163099"/>
            <a:ext cx="5487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Figure adapted from Chen et al. 2021 </a:t>
            </a:r>
            <a:br>
              <a:rPr lang="en-US" sz="18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r>
              <a:rPr lang="en-US" sz="18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  <a:hlinkClick r:id="rId3"/>
              </a:rPr>
              <a:t>https://arxiv.org/abs/2107.03374</a:t>
            </a:r>
            <a:r>
              <a:rPr lang="en-US" sz="18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endParaRPr lang="LID4096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3E7A698-934B-6B54-0D3C-5DFF753B3096}"/>
              </a:ext>
            </a:extLst>
          </p:cNvPr>
          <p:cNvSpPr/>
          <p:nvPr/>
        </p:nvSpPr>
        <p:spPr>
          <a:xfrm>
            <a:off x="7190073" y="2773192"/>
            <a:ext cx="358880" cy="1758168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A009E-FF0C-D115-0EA4-896635221BD5}"/>
              </a:ext>
            </a:extLst>
          </p:cNvPr>
          <p:cNvSpPr txBox="1"/>
          <p:nvPr/>
        </p:nvSpPr>
        <p:spPr>
          <a:xfrm>
            <a:off x="7548953" y="3453752"/>
            <a:ext cx="127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9607EE-B211-7600-F58C-EC908A1C2BD0}"/>
              </a:ext>
            </a:extLst>
          </p:cNvPr>
          <p:cNvSpPr/>
          <p:nvPr/>
        </p:nvSpPr>
        <p:spPr>
          <a:xfrm>
            <a:off x="7190073" y="4571030"/>
            <a:ext cx="358880" cy="380621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87389-838C-4F45-1FD4-3D4057E4372A}"/>
              </a:ext>
            </a:extLst>
          </p:cNvPr>
          <p:cNvSpPr txBox="1"/>
          <p:nvPr/>
        </p:nvSpPr>
        <p:spPr>
          <a:xfrm>
            <a:off x="7521826" y="4602972"/>
            <a:ext cx="281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solution</a:t>
            </a:r>
          </a:p>
        </p:txBody>
      </p:sp>
    </p:spTree>
    <p:extLst>
      <p:ext uri="{BB962C8B-B14F-4D97-AF65-F5344CB8AC3E}">
        <p14:creationId xmlns:p14="http://schemas.microsoft.com/office/powerpoint/2010/main" val="13628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E640-5683-280E-F29B-8B6D6F2F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Benchmarking LLMs for Bio-image Analysis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6F8E-4515-243E-3961-77D8546148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813C0-7FAF-0F40-CA9E-7F608B21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93" y="1303632"/>
            <a:ext cx="3130633" cy="46666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BFA835-2D76-60AA-0BD1-64BFE05A65B0}"/>
              </a:ext>
            </a:extLst>
          </p:cNvPr>
          <p:cNvSpPr txBox="1"/>
          <p:nvPr/>
        </p:nvSpPr>
        <p:spPr>
          <a:xfrm>
            <a:off x="3002280" y="6205693"/>
            <a:ext cx="7833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hlinkClick r:id="rId4"/>
              </a:rPr>
              <a:t>https://www.biorxiv.org/content/10.1101/2024.04.19.590278v3</a:t>
            </a:r>
            <a:r>
              <a:rPr lang="en-GB" sz="1400" dirty="0"/>
              <a:t> </a:t>
            </a:r>
            <a:r>
              <a:rPr lang="en-GB" sz="1400" dirty="0">
                <a:hlinkClick r:id="rId5"/>
              </a:rPr>
              <a:t>https://github.com/haesleinhuepf/human-eval-bia</a:t>
            </a:r>
            <a:r>
              <a:rPr lang="en-GB" sz="1400" dirty="0"/>
              <a:t> </a:t>
            </a:r>
            <a:endParaRPr lang="LID4096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80DBF7-74DC-FC63-00E2-E0506261C9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0000"/>
          <a:stretch/>
        </p:blipFill>
        <p:spPr>
          <a:xfrm>
            <a:off x="4922326" y="1282238"/>
            <a:ext cx="6157101" cy="22964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647-8912-7FF1-2266-A9F63E073C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000"/>
          <a:stretch/>
        </p:blipFill>
        <p:spPr>
          <a:xfrm>
            <a:off x="4922325" y="3673897"/>
            <a:ext cx="6157101" cy="22964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09CC9D2-D8F3-B055-2D4C-7BA301C60480}"/>
              </a:ext>
            </a:extLst>
          </p:cNvPr>
          <p:cNvSpPr/>
          <p:nvPr/>
        </p:nvSpPr>
        <p:spPr>
          <a:xfrm>
            <a:off x="172719" y="4036060"/>
            <a:ext cx="1224573" cy="640080"/>
          </a:xfrm>
          <a:prstGeom prst="wedgeRectCallout">
            <a:avLst>
              <a:gd name="adj1" fmla="val 57157"/>
              <a:gd name="adj2" fmla="val 212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Preprint</a:t>
            </a:r>
            <a:endParaRPr lang="LID4096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A58AF70-553E-76BA-BA3E-4ADCED2F434C}"/>
              </a:ext>
            </a:extLst>
          </p:cNvPr>
          <p:cNvSpPr/>
          <p:nvPr/>
        </p:nvSpPr>
        <p:spPr>
          <a:xfrm>
            <a:off x="11189053" y="4036060"/>
            <a:ext cx="860028" cy="640080"/>
          </a:xfrm>
          <a:prstGeom prst="wedgeRectCallout">
            <a:avLst>
              <a:gd name="adj1" fmla="val -58616"/>
              <a:gd name="adj2" fmla="val 196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4671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F2F6-6594-55DF-A849-6B76ABB1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Methods: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034D-11A5-5A9F-ED00-419E4DC89E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11445"/>
            <a:ext cx="11164034" cy="454385"/>
          </a:xfrm>
        </p:spPr>
        <p:txBody>
          <a:bodyPr>
            <a:normAutofit/>
          </a:bodyPr>
          <a:lstStyle/>
          <a:p>
            <a:r>
              <a:rPr lang="en-US" dirty="0"/>
              <a:t>Example test-case inspired by </a:t>
            </a:r>
            <a:r>
              <a:rPr lang="en-US" dirty="0" err="1"/>
              <a:t>HumaEval</a:t>
            </a:r>
            <a:r>
              <a:rPr lang="en-US" dirty="0"/>
              <a:t> (Chen et al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4434D-2865-68FF-24B9-C436EA1F5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38"/>
          <a:stretch/>
        </p:blipFill>
        <p:spPr>
          <a:xfrm>
            <a:off x="528445" y="1638400"/>
            <a:ext cx="4875875" cy="432507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19418898-FEE5-48E3-35AC-6CF4E7A2F8B5}"/>
              </a:ext>
            </a:extLst>
          </p:cNvPr>
          <p:cNvSpPr/>
          <p:nvPr/>
        </p:nvSpPr>
        <p:spPr>
          <a:xfrm>
            <a:off x="5553703" y="1698109"/>
            <a:ext cx="358880" cy="1311615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A041436-393E-E0A3-7414-23BD76AF0417}"/>
              </a:ext>
            </a:extLst>
          </p:cNvPr>
          <p:cNvSpPr/>
          <p:nvPr/>
        </p:nvSpPr>
        <p:spPr>
          <a:xfrm>
            <a:off x="5553703" y="3060700"/>
            <a:ext cx="358880" cy="1126305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7F13B-57F7-48CD-7A06-03AFEC4B5811}"/>
              </a:ext>
            </a:extLst>
          </p:cNvPr>
          <p:cNvSpPr txBox="1"/>
          <p:nvPr/>
        </p:nvSpPr>
        <p:spPr>
          <a:xfrm>
            <a:off x="5912582" y="2169940"/>
            <a:ext cx="127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77599-1A4E-E141-7275-DDB0C2F87E2C}"/>
              </a:ext>
            </a:extLst>
          </p:cNvPr>
          <p:cNvSpPr txBox="1"/>
          <p:nvPr/>
        </p:nvSpPr>
        <p:spPr>
          <a:xfrm>
            <a:off x="5912583" y="3374718"/>
            <a:ext cx="127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A0FFB-0FF0-9129-BAEE-C79C792FEE7B}"/>
              </a:ext>
            </a:extLst>
          </p:cNvPr>
          <p:cNvSpPr txBox="1"/>
          <p:nvPr/>
        </p:nvSpPr>
        <p:spPr>
          <a:xfrm>
            <a:off x="5912583" y="4803051"/>
            <a:ext cx="127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 (excerpt)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1BEB43F-E7B0-8199-C26C-1B075A17AE00}"/>
              </a:ext>
            </a:extLst>
          </p:cNvPr>
          <p:cNvSpPr/>
          <p:nvPr/>
        </p:nvSpPr>
        <p:spPr>
          <a:xfrm>
            <a:off x="5553703" y="4288957"/>
            <a:ext cx="358880" cy="1674521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58E22-2FC0-416E-A2C0-4F8C9054344E}"/>
              </a:ext>
            </a:extLst>
          </p:cNvPr>
          <p:cNvSpPr txBox="1"/>
          <p:nvPr/>
        </p:nvSpPr>
        <p:spPr>
          <a:xfrm>
            <a:off x="3760967" y="6152085"/>
            <a:ext cx="7692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Chen at al 2021: </a:t>
            </a:r>
            <a:r>
              <a:rPr lang="en-US" sz="1200" dirty="0">
                <a:hlinkClick r:id="rId3"/>
              </a:rPr>
              <a:t>https://arxiv.org/abs/2107.03374</a:t>
            </a:r>
            <a:r>
              <a:rPr lang="en-US" sz="1200" dirty="0"/>
              <a:t> </a:t>
            </a:r>
            <a:endParaRPr lang="en-US" sz="1200" dirty="0">
              <a:hlinkClick r:id="" action="ppaction://noaction"/>
            </a:endParaRPr>
          </a:p>
          <a:p>
            <a:r>
              <a:rPr lang="en-US" sz="1200" dirty="0">
                <a:hlinkClick r:id="" action="ppaction://noaction"/>
              </a:rPr>
              <a:t>https://www.biorxiv.org/content/10.1101/2024.04.19.590278v1</a:t>
            </a:r>
            <a:r>
              <a:rPr lang="en-US" sz="1200" dirty="0"/>
              <a:t>    </a:t>
            </a:r>
          </a:p>
          <a:p>
            <a:r>
              <a:rPr lang="en-US" sz="1200" dirty="0">
                <a:hlinkClick r:id="rId4"/>
              </a:rPr>
              <a:t>https://github.com/haesleinhuepf/human-eval-bia</a:t>
            </a:r>
            <a:r>
              <a:rPr lang="en-US" sz="1200" dirty="0"/>
              <a:t>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60C5B32-5E4A-F0FD-026A-9DA34A6ACEA9}"/>
              </a:ext>
            </a:extLst>
          </p:cNvPr>
          <p:cNvSpPr/>
          <p:nvPr/>
        </p:nvSpPr>
        <p:spPr>
          <a:xfrm>
            <a:off x="7457440" y="4340842"/>
            <a:ext cx="3092173" cy="1130071"/>
          </a:xfrm>
          <a:prstGeom prst="wedgeRectCallout">
            <a:avLst>
              <a:gd name="adj1" fmla="val -55333"/>
              <a:gd name="adj2" fmla="val 20244"/>
            </a:avLst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Unit test pass rate -&gt; functional correctness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51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  <p:bldP spid="10" grpId="0"/>
      <p:bldP spid="11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40DC-8C5E-0B61-D15D-C9FA52DF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Methods: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EDFD0-B3EC-1003-58B9-01739B71D6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549369"/>
          </a:xfrm>
        </p:spPr>
        <p:txBody>
          <a:bodyPr>
            <a:normAutofit/>
          </a:bodyPr>
          <a:lstStyle/>
          <a:p>
            <a:r>
              <a:rPr lang="en-US" dirty="0"/>
              <a:t>Use case: segment the image and measure the average area of objects.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C6657-E36D-FCB4-8F3F-6212C33B9FA0}"/>
              </a:ext>
            </a:extLst>
          </p:cNvPr>
          <p:cNvSpPr txBox="1"/>
          <p:nvPr/>
        </p:nvSpPr>
        <p:spPr>
          <a:xfrm>
            <a:off x="3760967" y="6224655"/>
            <a:ext cx="7692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https://www.biorxiv.org/content/10.1101/2024.04.19.590278v1</a:t>
            </a:r>
            <a:r>
              <a:rPr lang="en-US" sz="1200" dirty="0"/>
              <a:t>    </a:t>
            </a:r>
          </a:p>
          <a:p>
            <a:r>
              <a:rPr lang="en-US" sz="1200" dirty="0">
                <a:hlinkClick r:id="rId3"/>
              </a:rPr>
              <a:t>https://github.com/haesleinhuepf/human-eval-bia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3CBC1-CEC1-F0DA-2F85-91BB13F2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66" y="2130513"/>
            <a:ext cx="1791668" cy="1796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23397-99D3-6D25-1A9A-6A9CAC959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511" y="2126643"/>
            <a:ext cx="1790956" cy="178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BB0B0-97DB-B389-C22C-D6AFA8301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93" y="2130580"/>
            <a:ext cx="1791668" cy="1796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85658C-3C64-EA67-7B7C-129A4D90B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66041"/>
          <a:stretch/>
        </p:blipFill>
        <p:spPr>
          <a:xfrm>
            <a:off x="8349658" y="1872730"/>
            <a:ext cx="615085" cy="1832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E9CEB-DA3A-A50E-159A-0F111A550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3950" y="2293791"/>
            <a:ext cx="1773217" cy="853771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EE3A474-B229-07D0-3899-D850381A5A13}"/>
              </a:ext>
            </a:extLst>
          </p:cNvPr>
          <p:cNvSpPr/>
          <p:nvPr/>
        </p:nvSpPr>
        <p:spPr>
          <a:xfrm>
            <a:off x="10251700" y="2427493"/>
            <a:ext cx="1576605" cy="957304"/>
          </a:xfrm>
          <a:prstGeom prst="wedgeEllipseCallou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/>
              <a:t>858.04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4063-7F97-343E-06A4-BE2CB2B295B5}"/>
              </a:ext>
            </a:extLst>
          </p:cNvPr>
          <p:cNvSpPr txBox="1"/>
          <p:nvPr/>
        </p:nvSpPr>
        <p:spPr>
          <a:xfrm rot="5400000">
            <a:off x="8514490" y="3602006"/>
            <a:ext cx="44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1F4A70-FB67-F6AB-BC25-DE1CE4F923E6}"/>
              </a:ext>
            </a:extLst>
          </p:cNvPr>
          <p:cNvGrpSpPr/>
          <p:nvPr/>
        </p:nvGrpSpPr>
        <p:grpSpPr>
          <a:xfrm>
            <a:off x="-1016000" y="4644710"/>
            <a:ext cx="13041472" cy="1356541"/>
            <a:chOff x="-1016000" y="4644710"/>
            <a:chExt cx="13041472" cy="13565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195BE2-607A-F874-2205-F742378AC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3641" r="9667" b="14837"/>
            <a:stretch/>
          </p:blipFill>
          <p:spPr>
            <a:xfrm>
              <a:off x="-1016000" y="5696989"/>
              <a:ext cx="12403692" cy="3042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ECEA0-7A55-D147-F67D-09C75A16D1B6}"/>
                </a:ext>
              </a:extLst>
            </p:cNvPr>
            <p:cNvSpPr txBox="1"/>
            <p:nvPr/>
          </p:nvSpPr>
          <p:spPr>
            <a:xfrm rot="18900000">
              <a:off x="4775635" y="5110289"/>
              <a:ext cx="1096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reference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CFD133-E1EA-B4E4-7848-B872B7639966}"/>
                </a:ext>
              </a:extLst>
            </p:cNvPr>
            <p:cNvSpPr txBox="1"/>
            <p:nvPr/>
          </p:nvSpPr>
          <p:spPr>
            <a:xfrm rot="18900000">
              <a:off x="5613972" y="4797061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gpt-4-turbo-2024-04-09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BF38E-064F-DFCE-7F79-B8237F4C76FD}"/>
                </a:ext>
              </a:extLst>
            </p:cNvPr>
            <p:cNvSpPr txBox="1"/>
            <p:nvPr/>
          </p:nvSpPr>
          <p:spPr>
            <a:xfrm rot="18900000">
              <a:off x="654248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Claude-3-opus-20240229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14902-8310-2508-2119-AF01BCDBD401}"/>
                </a:ext>
              </a:extLst>
            </p:cNvPr>
            <p:cNvSpPr txBox="1"/>
            <p:nvPr/>
          </p:nvSpPr>
          <p:spPr>
            <a:xfrm rot="18900000">
              <a:off x="7522177" y="4768682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gpt-4-1106-preview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D03A05-9D79-0144-8443-47AE2D7F902F}"/>
                </a:ext>
              </a:extLst>
            </p:cNvPr>
            <p:cNvSpPr txBox="1"/>
            <p:nvPr/>
          </p:nvSpPr>
          <p:spPr>
            <a:xfrm rot="18900000">
              <a:off x="856109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gpt-3.5-turbo-1106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87C8C-06DE-2694-BE02-1B5E7BBDCF60}"/>
                </a:ext>
              </a:extLst>
            </p:cNvPr>
            <p:cNvSpPr txBox="1"/>
            <p:nvPr/>
          </p:nvSpPr>
          <p:spPr>
            <a:xfrm rot="18900000">
              <a:off x="9481457" y="4931092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gemini</a:t>
              </a:r>
              <a:r>
                <a:rPr lang="en-US" sz="1400" dirty="0"/>
                <a:t>-pro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27ADE-EF55-D1C3-BBB0-81199E36373C}"/>
                </a:ext>
              </a:extLst>
            </p:cNvPr>
            <p:cNvSpPr txBox="1"/>
            <p:nvPr/>
          </p:nvSpPr>
          <p:spPr>
            <a:xfrm rot="18900000">
              <a:off x="10562762" y="4923559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codellama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F39D5B-7BF2-ED3C-55F2-511A53CDD6D2}"/>
                </a:ext>
              </a:extLst>
            </p:cNvPr>
            <p:cNvSpPr txBox="1"/>
            <p:nvPr/>
          </p:nvSpPr>
          <p:spPr>
            <a:xfrm>
              <a:off x="0" y="4644710"/>
              <a:ext cx="4470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Unit-test pass-rate (n=10):</a:t>
              </a: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C737F93-83AF-8C83-00C3-612030F0889C}"/>
              </a:ext>
            </a:extLst>
          </p:cNvPr>
          <p:cNvSpPr/>
          <p:nvPr/>
        </p:nvSpPr>
        <p:spPr>
          <a:xfrm>
            <a:off x="9338536" y="2687287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F4FF48-F7A8-409F-9355-6BA3F6643F21}"/>
              </a:ext>
            </a:extLst>
          </p:cNvPr>
          <p:cNvSpPr/>
          <p:nvPr/>
        </p:nvSpPr>
        <p:spPr>
          <a:xfrm>
            <a:off x="7690346" y="2687287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5FA3C07-297E-B3B9-6C03-8E1080413D0B}"/>
              </a:ext>
            </a:extLst>
          </p:cNvPr>
          <p:cNvSpPr/>
          <p:nvPr/>
        </p:nvSpPr>
        <p:spPr>
          <a:xfrm>
            <a:off x="5192408" y="2662823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6D3D5E-171D-D135-701A-F739565D11CB}"/>
              </a:ext>
            </a:extLst>
          </p:cNvPr>
          <p:cNvSpPr/>
          <p:nvPr/>
        </p:nvSpPr>
        <p:spPr>
          <a:xfrm>
            <a:off x="2773349" y="2687287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E3D5-335F-44A0-B04B-B1FB63B9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Methods: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815-B058-648A-B1AB-CA1D5405D2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94314"/>
          </a:xfrm>
        </p:spPr>
        <p:txBody>
          <a:bodyPr/>
          <a:lstStyle/>
          <a:p>
            <a:r>
              <a:rPr lang="en-US" dirty="0"/>
              <a:t>Use-case: compute the 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32911-D01F-9A24-E30A-DBD75598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55" y="1654679"/>
            <a:ext cx="2397042" cy="2804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F6EEF-AE52-43DD-D3B6-64B2B818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6" y="1996295"/>
            <a:ext cx="3873471" cy="1997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DC560-4809-DEEB-9F79-9A3B7D2FD1C4}"/>
              </a:ext>
            </a:extLst>
          </p:cNvPr>
          <p:cNvSpPr txBox="1"/>
          <p:nvPr/>
        </p:nvSpPr>
        <p:spPr>
          <a:xfrm>
            <a:off x="3760967" y="6224655"/>
            <a:ext cx="7692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https://www.biorxiv.org/content/10.1101/2024.04.19.590278v1</a:t>
            </a:r>
            <a:r>
              <a:rPr lang="en-US" sz="1200" dirty="0"/>
              <a:t>    </a:t>
            </a:r>
          </a:p>
          <a:p>
            <a:r>
              <a:rPr lang="en-US" sz="1200" dirty="0">
                <a:hlinkClick r:id="rId5"/>
              </a:rPr>
              <a:t>https://github.com/haesleinhuepf/human-eval-bia</a:t>
            </a:r>
            <a:r>
              <a:rPr lang="en-US" sz="120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2CAEB-C78C-A9A6-BE6D-532A2DCCFA28}"/>
              </a:ext>
            </a:extLst>
          </p:cNvPr>
          <p:cNvGrpSpPr/>
          <p:nvPr/>
        </p:nvGrpSpPr>
        <p:grpSpPr>
          <a:xfrm>
            <a:off x="-1016000" y="4644710"/>
            <a:ext cx="13041472" cy="1356541"/>
            <a:chOff x="-1016000" y="4644710"/>
            <a:chExt cx="13041472" cy="13565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3267B9-A4BB-1033-E07E-5D090155E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3609" r="9668" b="44869"/>
            <a:stretch/>
          </p:blipFill>
          <p:spPr>
            <a:xfrm>
              <a:off x="-1016000" y="5696989"/>
              <a:ext cx="12403692" cy="3042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BCAC0F-A3CE-1C18-1FDC-45489D4A9CB8}"/>
                </a:ext>
              </a:extLst>
            </p:cNvPr>
            <p:cNvSpPr txBox="1"/>
            <p:nvPr/>
          </p:nvSpPr>
          <p:spPr>
            <a:xfrm rot="18900000">
              <a:off x="4775635" y="5110289"/>
              <a:ext cx="1096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reference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61C50-7C77-4436-AA76-EB67F8692AF4}"/>
                </a:ext>
              </a:extLst>
            </p:cNvPr>
            <p:cNvSpPr txBox="1"/>
            <p:nvPr/>
          </p:nvSpPr>
          <p:spPr>
            <a:xfrm rot="18900000">
              <a:off x="5613972" y="4797061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gpt-4-turbo-2024-04-09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B9D0CA-59F2-596C-50AE-333D64353FE0}"/>
                </a:ext>
              </a:extLst>
            </p:cNvPr>
            <p:cNvSpPr txBox="1"/>
            <p:nvPr/>
          </p:nvSpPr>
          <p:spPr>
            <a:xfrm rot="18900000">
              <a:off x="654248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Claude-3-opus-20240229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67B717-7DB5-2069-7932-779D9E0B7BD9}"/>
                </a:ext>
              </a:extLst>
            </p:cNvPr>
            <p:cNvSpPr txBox="1"/>
            <p:nvPr/>
          </p:nvSpPr>
          <p:spPr>
            <a:xfrm rot="18900000">
              <a:off x="7522177" y="4768682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gpt-4-1106-preview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884121-46B7-8340-9A28-B65EF9AE177D}"/>
                </a:ext>
              </a:extLst>
            </p:cNvPr>
            <p:cNvSpPr txBox="1"/>
            <p:nvPr/>
          </p:nvSpPr>
          <p:spPr>
            <a:xfrm rot="18900000">
              <a:off x="856109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gpt-3.5-turbo-1106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91371-6196-984C-1510-6A6323C5293A}"/>
                </a:ext>
              </a:extLst>
            </p:cNvPr>
            <p:cNvSpPr txBox="1"/>
            <p:nvPr/>
          </p:nvSpPr>
          <p:spPr>
            <a:xfrm rot="18900000">
              <a:off x="9481457" y="4931092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gemini</a:t>
              </a:r>
              <a:r>
                <a:rPr lang="en-US" sz="1400" dirty="0"/>
                <a:t>-pro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4429E3-6FFA-CE22-E27B-8C2C811EC1EC}"/>
                </a:ext>
              </a:extLst>
            </p:cNvPr>
            <p:cNvSpPr txBox="1"/>
            <p:nvPr/>
          </p:nvSpPr>
          <p:spPr>
            <a:xfrm rot="18900000">
              <a:off x="10562762" y="4923559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codellama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6D8F7D-3EEB-FCB5-372C-01B40737471B}"/>
                </a:ext>
              </a:extLst>
            </p:cNvPr>
            <p:cNvSpPr txBox="1"/>
            <p:nvPr/>
          </p:nvSpPr>
          <p:spPr>
            <a:xfrm>
              <a:off x="0" y="4644710"/>
              <a:ext cx="4470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Unit-test pass-rate (n=10):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31E469-114E-1C64-7BA9-138171A2F373}"/>
              </a:ext>
            </a:extLst>
          </p:cNvPr>
          <p:cNvSpPr/>
          <p:nvPr/>
        </p:nvSpPr>
        <p:spPr>
          <a:xfrm>
            <a:off x="4827455" y="2776337"/>
            <a:ext cx="993255" cy="65314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283-F6E9-9954-A08D-9A4C73D0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Methods: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825DF-4A2B-8444-B845-25C09DEEB4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case: Count segmented objects in a folder of segmentation results.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A079C-EBA6-62FF-3257-C3151B2B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33" y="1930777"/>
            <a:ext cx="1561392" cy="117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939DF-C26B-A4E8-D145-F100F62A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28" y="2202006"/>
            <a:ext cx="1561392" cy="1171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9B388-764C-357A-8421-756D8117D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3" y="2473235"/>
            <a:ext cx="1555146" cy="1164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D5A18-1856-8BD3-C3F3-B6403BC3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085" y="2198044"/>
            <a:ext cx="2758754" cy="1722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D917D-9FDE-5C2D-1DD2-A554A02B4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872" y="2738218"/>
            <a:ext cx="1570760" cy="1177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A2D4DA-79EA-5162-DDC7-EE29DC091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434" y="3015692"/>
            <a:ext cx="1564514" cy="1171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42A004-B9E3-2627-1F14-CD889040774D}"/>
              </a:ext>
            </a:extLst>
          </p:cNvPr>
          <p:cNvSpPr txBox="1"/>
          <p:nvPr/>
        </p:nvSpPr>
        <p:spPr>
          <a:xfrm>
            <a:off x="3760967" y="6048810"/>
            <a:ext cx="4644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https://www.biorxiv.org/content/10.1101/2024.04.19.590278v1</a:t>
            </a:r>
            <a:r>
              <a:rPr lang="en-US" sz="1200" dirty="0"/>
              <a:t>    </a:t>
            </a:r>
          </a:p>
          <a:p>
            <a:r>
              <a:rPr lang="en-US" sz="1200" dirty="0">
                <a:hlinkClick r:id="rId9"/>
              </a:rPr>
              <a:t>https://github.com/haesleinhuepf/human-eval-bia</a:t>
            </a:r>
            <a:r>
              <a:rPr lang="en-US" sz="1200" dirty="0"/>
              <a:t> </a:t>
            </a:r>
          </a:p>
          <a:p>
            <a:r>
              <a:rPr lang="en-US" sz="1200" dirty="0"/>
              <a:t>Data Source: </a:t>
            </a:r>
            <a:r>
              <a:rPr lang="en-US" sz="1200" dirty="0">
                <a:hlinkClick r:id="rId10"/>
              </a:rPr>
              <a:t>https://www.ebi.ac.uk/bioimage-archive/galleries/S-BIAD634-ai.html</a:t>
            </a:r>
            <a:r>
              <a:rPr lang="en-US" sz="1200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918FA-97C2-509C-A001-2B59EB7FFCD3}"/>
              </a:ext>
            </a:extLst>
          </p:cNvPr>
          <p:cNvGrpSpPr/>
          <p:nvPr/>
        </p:nvGrpSpPr>
        <p:grpSpPr>
          <a:xfrm>
            <a:off x="-1016000" y="4644710"/>
            <a:ext cx="13041472" cy="1356541"/>
            <a:chOff x="-1016000" y="4644710"/>
            <a:chExt cx="13041472" cy="13565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CE12D1-5A0D-8DB4-32CF-4C8C394EB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7639" r="9667" b="20839"/>
            <a:stretch/>
          </p:blipFill>
          <p:spPr>
            <a:xfrm>
              <a:off x="-1016000" y="5696989"/>
              <a:ext cx="12403692" cy="3042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12D41F-B679-EDF5-AFE3-DFFC9890966A}"/>
                </a:ext>
              </a:extLst>
            </p:cNvPr>
            <p:cNvSpPr txBox="1"/>
            <p:nvPr/>
          </p:nvSpPr>
          <p:spPr>
            <a:xfrm rot="18900000">
              <a:off x="4775635" y="5110289"/>
              <a:ext cx="1096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reference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E06E0B-4A5B-E13A-3284-E5657871C336}"/>
                </a:ext>
              </a:extLst>
            </p:cNvPr>
            <p:cNvSpPr txBox="1"/>
            <p:nvPr/>
          </p:nvSpPr>
          <p:spPr>
            <a:xfrm rot="18900000">
              <a:off x="5613972" y="4797061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gpt-4-turbo-2024-04-09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50C177-CC37-574F-E50E-1A82092242BB}"/>
                </a:ext>
              </a:extLst>
            </p:cNvPr>
            <p:cNvSpPr txBox="1"/>
            <p:nvPr/>
          </p:nvSpPr>
          <p:spPr>
            <a:xfrm rot="18900000">
              <a:off x="654248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Claude-3-opus-20240229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534FF0-93A2-358A-F3CE-A76617527A30}"/>
                </a:ext>
              </a:extLst>
            </p:cNvPr>
            <p:cNvSpPr txBox="1"/>
            <p:nvPr/>
          </p:nvSpPr>
          <p:spPr>
            <a:xfrm rot="18900000">
              <a:off x="7522177" y="4768682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gpt-4-1106-preview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7E6838-1FE4-AE75-2B88-8A89DAD1AB99}"/>
                </a:ext>
              </a:extLst>
            </p:cNvPr>
            <p:cNvSpPr txBox="1"/>
            <p:nvPr/>
          </p:nvSpPr>
          <p:spPr>
            <a:xfrm rot="18900000">
              <a:off x="856109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gpt-3.5-turbo-1106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7429A-F786-AAB6-3FA2-B1EAAB9A23D6}"/>
                </a:ext>
              </a:extLst>
            </p:cNvPr>
            <p:cNvSpPr txBox="1"/>
            <p:nvPr/>
          </p:nvSpPr>
          <p:spPr>
            <a:xfrm rot="18900000">
              <a:off x="9481457" y="4931092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gemini</a:t>
              </a:r>
              <a:r>
                <a:rPr lang="en-US" sz="1400" dirty="0"/>
                <a:t>-pro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5866EB-C9C1-5890-577F-A3707C0F7D76}"/>
                </a:ext>
              </a:extLst>
            </p:cNvPr>
            <p:cNvSpPr txBox="1"/>
            <p:nvPr/>
          </p:nvSpPr>
          <p:spPr>
            <a:xfrm rot="18900000">
              <a:off x="10562762" y="4923559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codellama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599AE-AE24-97EE-864E-309C330D3936}"/>
                </a:ext>
              </a:extLst>
            </p:cNvPr>
            <p:cNvSpPr txBox="1"/>
            <p:nvPr/>
          </p:nvSpPr>
          <p:spPr>
            <a:xfrm>
              <a:off x="0" y="4644710"/>
              <a:ext cx="4470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Unit-test pass-rate (n=10):</a:t>
              </a:r>
            </a:p>
          </p:txBody>
        </p:sp>
      </p:grp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A01BBC50-BC4F-35B8-88EC-2C9E4F3B245F}"/>
              </a:ext>
            </a:extLst>
          </p:cNvPr>
          <p:cNvSpPr/>
          <p:nvPr/>
        </p:nvSpPr>
        <p:spPr>
          <a:xfrm>
            <a:off x="9390744" y="2272621"/>
            <a:ext cx="1099688" cy="1586662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300</a:t>
            </a:r>
          </a:p>
          <a:p>
            <a:pPr algn="ctr"/>
            <a:r>
              <a:rPr lang="en-US"/>
              <a:t>398</a:t>
            </a:r>
          </a:p>
          <a:p>
            <a:pPr algn="ctr"/>
            <a:r>
              <a:rPr lang="en-US"/>
              <a:t>368</a:t>
            </a:r>
          </a:p>
          <a:p>
            <a:pPr algn="ctr"/>
            <a:r>
              <a:rPr lang="en-US"/>
              <a:t>378</a:t>
            </a:r>
          </a:p>
          <a:p>
            <a:pPr algn="ctr"/>
            <a:r>
              <a:rPr lang="en-US"/>
              <a:t>363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265C79-5DE5-1CE2-4E70-D75267FF187D}"/>
              </a:ext>
            </a:extLst>
          </p:cNvPr>
          <p:cNvSpPr/>
          <p:nvPr/>
        </p:nvSpPr>
        <p:spPr>
          <a:xfrm>
            <a:off x="8607323" y="2835814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722FFEC-B4DD-6B89-BD84-9D700B36E307}"/>
              </a:ext>
            </a:extLst>
          </p:cNvPr>
          <p:cNvSpPr/>
          <p:nvPr/>
        </p:nvSpPr>
        <p:spPr>
          <a:xfrm>
            <a:off x="4406005" y="2825496"/>
            <a:ext cx="496627" cy="4602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4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8D33-255C-BDA0-0D60-36D8991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3625AD-1FC7-CDD2-7137-89A787A76B8A}"/>
              </a:ext>
            </a:extLst>
          </p:cNvPr>
          <p:cNvGrpSpPr/>
          <p:nvPr/>
        </p:nvGrpSpPr>
        <p:grpSpPr>
          <a:xfrm>
            <a:off x="138458" y="1230437"/>
            <a:ext cx="12025472" cy="920014"/>
            <a:chOff x="0" y="4768682"/>
            <a:chExt cx="12025472" cy="9200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257A73-D62D-B831-B33B-96F7A8726961}"/>
                </a:ext>
              </a:extLst>
            </p:cNvPr>
            <p:cNvSpPr txBox="1"/>
            <p:nvPr/>
          </p:nvSpPr>
          <p:spPr>
            <a:xfrm rot="18900000">
              <a:off x="4775635" y="5110289"/>
              <a:ext cx="1096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reference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CBA07-ECE9-C3E7-B71F-28E595A092C4}"/>
                </a:ext>
              </a:extLst>
            </p:cNvPr>
            <p:cNvSpPr txBox="1"/>
            <p:nvPr/>
          </p:nvSpPr>
          <p:spPr>
            <a:xfrm rot="18900000">
              <a:off x="5613972" y="4797061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gpt-4-turbo-2024-04-09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B393A4-AD3A-CA9C-740A-92ABD41F7E76}"/>
                </a:ext>
              </a:extLst>
            </p:cNvPr>
            <p:cNvSpPr txBox="1"/>
            <p:nvPr/>
          </p:nvSpPr>
          <p:spPr>
            <a:xfrm rot="18900000">
              <a:off x="654248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Claude-3-opus-20240229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9900D2-6789-8A87-7531-7E5A010347EF}"/>
                </a:ext>
              </a:extLst>
            </p:cNvPr>
            <p:cNvSpPr txBox="1"/>
            <p:nvPr/>
          </p:nvSpPr>
          <p:spPr>
            <a:xfrm rot="18900000">
              <a:off x="7522177" y="4768682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gpt-4-1106-preview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40C9A9-2FB1-5276-4C75-6ED1C00058C8}"/>
                </a:ext>
              </a:extLst>
            </p:cNvPr>
            <p:cNvSpPr txBox="1"/>
            <p:nvPr/>
          </p:nvSpPr>
          <p:spPr>
            <a:xfrm rot="18900000">
              <a:off x="8561095" y="4812946"/>
              <a:ext cx="146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gpt-3.5-turbo-1106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A60D32-0B0F-DB83-8DF1-DE96D0B613E3}"/>
                </a:ext>
              </a:extLst>
            </p:cNvPr>
            <p:cNvSpPr txBox="1"/>
            <p:nvPr/>
          </p:nvSpPr>
          <p:spPr>
            <a:xfrm rot="18900000">
              <a:off x="9481457" y="4931092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gemini</a:t>
              </a:r>
              <a:r>
                <a:rPr lang="en-US" sz="1400" dirty="0"/>
                <a:t>-pro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535D0A-0C6D-A087-BC62-C26ABBE802DE}"/>
                </a:ext>
              </a:extLst>
            </p:cNvPr>
            <p:cNvSpPr txBox="1"/>
            <p:nvPr/>
          </p:nvSpPr>
          <p:spPr>
            <a:xfrm rot="18900000">
              <a:off x="10562762" y="4923559"/>
              <a:ext cx="1462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codellama</a:t>
              </a:r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A84BBA-1769-711A-5098-7EA18C9E158E}"/>
                </a:ext>
              </a:extLst>
            </p:cNvPr>
            <p:cNvSpPr txBox="1"/>
            <p:nvPr/>
          </p:nvSpPr>
          <p:spPr>
            <a:xfrm>
              <a:off x="0" y="5196253"/>
              <a:ext cx="4470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Unit-test pass-rate (n=10)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F0BD692-DB2A-DC3F-5218-EFFDED58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" t="16067" r="9711" b="82411"/>
          <a:stretch/>
        </p:blipFill>
        <p:spPr>
          <a:xfrm>
            <a:off x="-868711" y="2801798"/>
            <a:ext cx="12403692" cy="304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8843B1-FC12-D4DC-4581-A518FFA50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t="40077" r="9622" b="58401"/>
          <a:stretch/>
        </p:blipFill>
        <p:spPr>
          <a:xfrm>
            <a:off x="-877542" y="4128887"/>
            <a:ext cx="12403692" cy="304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6FFB73-3077-FCA4-B6A8-A9DDED18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65" r="9669" b="56913"/>
          <a:stretch/>
        </p:blipFill>
        <p:spPr>
          <a:xfrm>
            <a:off x="-883225" y="3811925"/>
            <a:ext cx="12403692" cy="304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C918AA-D5FA-B693-D90F-92FFAF00D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" t="46076" r="9458" b="52402"/>
          <a:stretch/>
        </p:blipFill>
        <p:spPr>
          <a:xfrm>
            <a:off x="-848514" y="4430099"/>
            <a:ext cx="12403692" cy="304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DF9474-043F-9DF0-DB9B-AB75EFAF0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" t="73137" r="9458" b="25341"/>
          <a:stretch/>
        </p:blipFill>
        <p:spPr>
          <a:xfrm>
            <a:off x="-834000" y="3126294"/>
            <a:ext cx="12403692" cy="3042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5927D3-24D8-9D91-3FC1-26B4E0AC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0" r="9669" b="86998"/>
          <a:stretch/>
        </p:blipFill>
        <p:spPr>
          <a:xfrm>
            <a:off x="-884034" y="4731312"/>
            <a:ext cx="12403692" cy="3042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F15422-9888-D31F-FCBC-FB9EAE3F1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" t="74617" r="8501" b="23861"/>
          <a:stretch/>
        </p:blipFill>
        <p:spPr>
          <a:xfrm>
            <a:off x="-746147" y="5432769"/>
            <a:ext cx="12403692" cy="304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71D4F7-F549-2D2C-C0D6-53DE1DB31D02}"/>
              </a:ext>
            </a:extLst>
          </p:cNvPr>
          <p:cNvSpPr txBox="1"/>
          <p:nvPr/>
        </p:nvSpPr>
        <p:spPr>
          <a:xfrm>
            <a:off x="4608856" y="2063366"/>
            <a:ext cx="691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Statistics / tabular data wrangling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B34D9D-010C-D06E-3355-84EFF1D9691C}"/>
              </a:ext>
            </a:extLst>
          </p:cNvPr>
          <p:cNvSpPr txBox="1"/>
          <p:nvPr/>
        </p:nvSpPr>
        <p:spPr>
          <a:xfrm>
            <a:off x="4594343" y="3378369"/>
            <a:ext cx="744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Measurements / feature extraction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871E5-F635-4ACF-9CA2-8957663CDE9C}"/>
              </a:ext>
            </a:extLst>
          </p:cNvPr>
          <p:cNvSpPr txBox="1"/>
          <p:nvPr/>
        </p:nvSpPr>
        <p:spPr>
          <a:xfrm>
            <a:off x="4553373" y="5011219"/>
            <a:ext cx="744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Advanced workflows / big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103CBB-564C-109A-FD62-50738AC00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" t="79107" r="8451" b="19371"/>
          <a:stretch/>
        </p:blipFill>
        <p:spPr>
          <a:xfrm>
            <a:off x="-739305" y="5746229"/>
            <a:ext cx="12403692" cy="3042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011CC1-B4A3-2930-355A-6B120D3E7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7" r="9669" b="91431"/>
          <a:stretch/>
        </p:blipFill>
        <p:spPr>
          <a:xfrm>
            <a:off x="-863028" y="2490491"/>
            <a:ext cx="12403692" cy="3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8F8D1C-8693-43B4-9141-AEF95057B684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a086261e-0429-4196-aa9d-895edc846c16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5709</TotalTime>
  <Words>969</Words>
  <Application>Microsoft Office PowerPoint</Application>
  <PresentationFormat>Widescreen</PresentationFormat>
  <Paragraphs>164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GillSansRegular</vt:lpstr>
      <vt:lpstr>Open Sans</vt:lpstr>
      <vt:lpstr>Open Sans ExtraBold</vt:lpstr>
      <vt:lpstr>Wingdings</vt:lpstr>
      <vt:lpstr>TUD_2018</vt:lpstr>
      <vt:lpstr>PowerPoint Presentation</vt:lpstr>
      <vt:lpstr>Introduction</vt:lpstr>
      <vt:lpstr>Introduction: Code generation using LLMs</vt:lpstr>
      <vt:lpstr>Benchmarking LLMs for Bio-image Analysis</vt:lpstr>
      <vt:lpstr>Methods: test cases</vt:lpstr>
      <vt:lpstr>Methods: test cases</vt:lpstr>
      <vt:lpstr>Methods: test cases</vt:lpstr>
      <vt:lpstr>Methods: test cases</vt:lpstr>
      <vt:lpstr>Results</vt:lpstr>
      <vt:lpstr>Results</vt:lpstr>
      <vt:lpstr>Results in more detail</vt:lpstr>
      <vt:lpstr>Results in more detail</vt:lpstr>
      <vt:lpstr>Results in even more detail</vt:lpstr>
      <vt:lpstr>Results: strengths and weaknesses of LLMs</vt:lpstr>
      <vt:lpstr>Results: strengths and weaknesses of LLMs</vt:lpstr>
      <vt:lpstr>Additional online resources</vt:lpstr>
      <vt:lpstr>Additional online resources</vt:lpstr>
      <vt:lpstr>HumanEval versus HumanEvalBIA</vt:lpstr>
      <vt:lpstr>Critics</vt:lpstr>
      <vt:lpstr>Critics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Robert Haase</cp:lastModifiedBy>
  <cp:revision>197</cp:revision>
  <dcterms:modified xsi:type="dcterms:W3CDTF">2025-04-11T10:44:58Z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